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7" d="100"/>
          <a:sy n="57" d="100"/>
        </p:scale>
        <p:origin x="7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ailto:Kmaloney@catholicmutual.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96934" y="829733"/>
            <a:ext cx="5300133" cy="837672"/>
          </a:xfrm>
          <a:prstGeom prst="rect">
            <a:avLst/>
          </a:prstGeom>
        </p:spPr>
      </p:pic>
      <p:pic>
        <p:nvPicPr>
          <p:cNvPr id="5" name="Picture 4"/>
          <p:cNvPicPr>
            <a:picLocks noChangeAspect="1"/>
          </p:cNvPicPr>
          <p:nvPr/>
        </p:nvPicPr>
        <p:blipFill>
          <a:blip r:embed="rId3"/>
          <a:stretch>
            <a:fillRect/>
          </a:stretch>
        </p:blipFill>
        <p:spPr>
          <a:xfrm>
            <a:off x="3200400" y="452718"/>
            <a:ext cx="1550301" cy="1550301"/>
          </a:xfrm>
          <a:prstGeom prst="rect">
            <a:avLst/>
          </a:prstGeom>
        </p:spPr>
      </p:pic>
      <p:sp>
        <p:nvSpPr>
          <p:cNvPr id="3" name="Content Placeholder 2"/>
          <p:cNvSpPr>
            <a:spLocks noGrp="1"/>
          </p:cNvSpPr>
          <p:nvPr>
            <p:ph idx="1"/>
          </p:nvPr>
        </p:nvSpPr>
        <p:spPr>
          <a:xfrm>
            <a:off x="1103312" y="2641600"/>
            <a:ext cx="8946541" cy="3606799"/>
          </a:xfrm>
        </p:spPr>
        <p:txBody>
          <a:bodyPr>
            <a:normAutofit lnSpcReduction="10000"/>
          </a:bodyPr>
          <a:lstStyle/>
          <a:p>
            <a:r>
              <a:rPr lang="en-US" dirty="0"/>
              <a:t>Kevin Maloney, MBA</a:t>
            </a:r>
          </a:p>
          <a:p>
            <a:r>
              <a:rPr lang="en-US" dirty="0"/>
              <a:t>Catholic Mutual Claims Risk Manager</a:t>
            </a:r>
          </a:p>
          <a:p>
            <a:r>
              <a:rPr lang="en-US" dirty="0"/>
              <a:t>PO Box 230</a:t>
            </a:r>
          </a:p>
          <a:p>
            <a:r>
              <a:rPr lang="en-US" dirty="0"/>
              <a:t>Wheeling, WV 26003</a:t>
            </a:r>
          </a:p>
          <a:p>
            <a:r>
              <a:rPr lang="en-US" dirty="0"/>
              <a:t>Office – 304.230.5640</a:t>
            </a:r>
          </a:p>
          <a:p>
            <a:r>
              <a:rPr lang="en-US" dirty="0"/>
              <a:t>Cell – 304.280.4356</a:t>
            </a:r>
          </a:p>
          <a:p>
            <a:r>
              <a:rPr lang="en-US" dirty="0"/>
              <a:t>Fax – </a:t>
            </a:r>
            <a:r>
              <a:rPr lang="en-US" dirty="0" smtClean="0"/>
              <a:t>304.230.5642</a:t>
            </a:r>
          </a:p>
          <a:p>
            <a:r>
              <a:rPr lang="en-US" dirty="0" smtClean="0">
                <a:hlinkClick r:id="rId4"/>
              </a:rPr>
              <a:t>Kmaloney@catholicmutual.org</a:t>
            </a:r>
            <a:endParaRPr lang="en-US" dirty="0" smtClean="0"/>
          </a:p>
          <a:p>
            <a:r>
              <a:rPr lang="en-US" dirty="0" smtClean="0"/>
              <a:t>www.catholicmutual. </a:t>
            </a:r>
            <a:r>
              <a:rPr lang="en-US" dirty="0"/>
              <a:t>o</a:t>
            </a:r>
            <a:r>
              <a:rPr lang="en-US" dirty="0" smtClean="0"/>
              <a:t>rg</a:t>
            </a:r>
          </a:p>
          <a:p>
            <a:endParaRPr lang="en-US" dirty="0"/>
          </a:p>
          <a:p>
            <a:endParaRPr lang="en-US" dirty="0"/>
          </a:p>
        </p:txBody>
      </p:sp>
      <p:sp>
        <p:nvSpPr>
          <p:cNvPr id="6" name="Rectangle 5"/>
          <p:cNvSpPr/>
          <p:nvPr/>
        </p:nvSpPr>
        <p:spPr>
          <a:xfrm>
            <a:off x="5096934" y="1683586"/>
            <a:ext cx="6102953" cy="369332"/>
          </a:xfrm>
          <a:prstGeom prst="rect">
            <a:avLst/>
          </a:prstGeom>
        </p:spPr>
        <p:txBody>
          <a:bodyPr wrap="none">
            <a:spAutoFit/>
          </a:bodyPr>
          <a:lstStyle/>
          <a:p>
            <a:r>
              <a:rPr lang="en-US" dirty="0"/>
              <a:t>Serving the temporal needs of the Church since 1889</a:t>
            </a:r>
          </a:p>
        </p:txBody>
      </p:sp>
    </p:spTree>
    <p:extLst>
      <p:ext uri="{BB962C8B-B14F-4D97-AF65-F5344CB8AC3E}">
        <p14:creationId xmlns:p14="http://schemas.microsoft.com/office/powerpoint/2010/main" val="182362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861733"/>
            <a:ext cx="8825658" cy="1729381"/>
          </a:xfrm>
        </p:spPr>
        <p:txBody>
          <a:bodyPr/>
          <a:lstStyle/>
          <a:p>
            <a:r>
              <a:rPr lang="en-US" sz="3200" b="1" dirty="0"/>
              <a:t>PROPERTY</a:t>
            </a:r>
            <a:r>
              <a:rPr lang="en-US" sz="1100" dirty="0"/>
              <a:t/>
            </a:r>
            <a:br>
              <a:rPr lang="en-US" sz="1100" dirty="0"/>
            </a:br>
            <a:r>
              <a:rPr lang="en-US" sz="1800" dirty="0"/>
              <a:t/>
            </a:r>
            <a:br>
              <a:rPr lang="en-US" sz="1800" dirty="0"/>
            </a:br>
            <a:r>
              <a:rPr lang="en-US" sz="2400" dirty="0"/>
              <a:t>If you have a property damage loss, take whatever means are necessary to protect the property from further damage.  If contents are involved, separate the damaged articles from the undamaged.  If buildings are open to the elements, arrange for temporary protection.  You will be reimbursed for this expense.  CONTACT CATHOLIC MUTUAL (KEVIN MALONEY 304-230-5640 or 304-280-4356) AS SOON AS </a:t>
            </a:r>
            <a:r>
              <a:rPr lang="en-US" sz="2400" dirty="0" smtClean="0"/>
              <a:t>POSSIBLE.</a:t>
            </a:r>
            <a:r>
              <a:rPr lang="en-US" sz="1100" dirty="0"/>
              <a:t/>
            </a:r>
            <a:br>
              <a:rPr lang="en-US" sz="1100" dirty="0"/>
            </a:br>
            <a:endParaRPr lang="en-US" sz="11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44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PERILS</a:t>
            </a:r>
          </a:p>
        </p:txBody>
      </p:sp>
      <p:sp>
        <p:nvSpPr>
          <p:cNvPr id="3" name="Content Placeholder 2"/>
          <p:cNvSpPr>
            <a:spLocks noGrp="1"/>
          </p:cNvSpPr>
          <p:nvPr>
            <p:ph idx="1"/>
          </p:nvPr>
        </p:nvSpPr>
        <p:spPr>
          <a:xfrm>
            <a:off x="1103312" y="1320800"/>
            <a:ext cx="8946541" cy="4707467"/>
          </a:xfrm>
        </p:spPr>
        <p:txBody>
          <a:bodyPr>
            <a:normAutofit fontScale="85000" lnSpcReduction="20000"/>
          </a:bodyPr>
          <a:lstStyle/>
          <a:p>
            <a:r>
              <a:rPr lang="en-US" dirty="0"/>
              <a:t>Covers direct physical loss to property on an all risk basis.  Some of the common causes of loss included are:</a:t>
            </a:r>
          </a:p>
          <a:p>
            <a:r>
              <a:rPr lang="en-US" dirty="0"/>
              <a:t>•             fire</a:t>
            </a:r>
          </a:p>
          <a:p>
            <a:r>
              <a:rPr lang="en-US" dirty="0"/>
              <a:t>•             lightning</a:t>
            </a:r>
          </a:p>
          <a:p>
            <a:r>
              <a:rPr lang="en-US" dirty="0"/>
              <a:t>•             wind</a:t>
            </a:r>
          </a:p>
          <a:p>
            <a:r>
              <a:rPr lang="en-US" dirty="0"/>
              <a:t>•             hail</a:t>
            </a:r>
          </a:p>
          <a:p>
            <a:r>
              <a:rPr lang="en-US" dirty="0"/>
              <a:t>•             explosion, other than steam boiler explosion</a:t>
            </a:r>
          </a:p>
          <a:p>
            <a:r>
              <a:rPr lang="en-US" dirty="0"/>
              <a:t>•             riot</a:t>
            </a:r>
          </a:p>
          <a:p>
            <a:r>
              <a:rPr lang="en-US" dirty="0"/>
              <a:t>•             civil commotion – unlawful uprising of three or more people</a:t>
            </a:r>
          </a:p>
          <a:p>
            <a:r>
              <a:rPr lang="en-US" dirty="0"/>
              <a:t>•             aircraft and vehicle damage</a:t>
            </a:r>
          </a:p>
          <a:p>
            <a:r>
              <a:rPr lang="en-US" dirty="0"/>
              <a:t>•             smoke – must be sudden and accidental</a:t>
            </a:r>
          </a:p>
          <a:p>
            <a:r>
              <a:rPr lang="en-US" dirty="0"/>
              <a:t>•             vandalism</a:t>
            </a:r>
          </a:p>
          <a:p>
            <a:r>
              <a:rPr lang="en-US" dirty="0"/>
              <a:t>•             theft of property</a:t>
            </a:r>
          </a:p>
          <a:p>
            <a:r>
              <a:rPr lang="en-US" dirty="0"/>
              <a:t>•             sewer backup</a:t>
            </a:r>
          </a:p>
          <a:p>
            <a:endParaRPr lang="en-US" dirty="0"/>
          </a:p>
        </p:txBody>
      </p:sp>
    </p:spTree>
    <p:extLst>
      <p:ext uri="{BB962C8B-B14F-4D97-AF65-F5344CB8AC3E}">
        <p14:creationId xmlns:p14="http://schemas.microsoft.com/office/powerpoint/2010/main" val="171809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DEDUCTIBLE </a:t>
            </a:r>
          </a:p>
        </p:txBody>
      </p:sp>
      <p:sp>
        <p:nvSpPr>
          <p:cNvPr id="3" name="Content Placeholder 2"/>
          <p:cNvSpPr>
            <a:spLocks noGrp="1"/>
          </p:cNvSpPr>
          <p:nvPr>
            <p:ph idx="1"/>
          </p:nvPr>
        </p:nvSpPr>
        <p:spPr/>
        <p:txBody>
          <a:bodyPr/>
          <a:lstStyle/>
          <a:p>
            <a:r>
              <a:rPr lang="en-US" dirty="0"/>
              <a:t>A deductible applies to each location/occurrence and will be incurred by the parish</a:t>
            </a:r>
            <a:r>
              <a:rPr lang="en-US" dirty="0" smtClean="0"/>
              <a:t>. The deductible has been determined by the Diocese. The deductible can range from $500.00 on a water damage loss to $2500.00 on a wind/hail claim. Please feel free to ask about the deductible when reporting your claim. </a:t>
            </a:r>
            <a:endParaRPr lang="en-US" dirty="0"/>
          </a:p>
        </p:txBody>
      </p:sp>
    </p:spTree>
    <p:extLst>
      <p:ext uri="{BB962C8B-B14F-4D97-AF65-F5344CB8AC3E}">
        <p14:creationId xmlns:p14="http://schemas.microsoft.com/office/powerpoint/2010/main" val="68985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EXCLUSIONS</a:t>
            </a:r>
          </a:p>
        </p:txBody>
      </p:sp>
      <p:sp>
        <p:nvSpPr>
          <p:cNvPr id="3" name="Content Placeholder 2"/>
          <p:cNvSpPr>
            <a:spLocks noGrp="1"/>
          </p:cNvSpPr>
          <p:nvPr>
            <p:ph idx="1"/>
          </p:nvPr>
        </p:nvSpPr>
        <p:spPr/>
        <p:txBody>
          <a:bodyPr/>
          <a:lstStyle/>
          <a:p>
            <a:r>
              <a:rPr lang="en-US" dirty="0"/>
              <a:t>•	Buildings and contents loses from settling, shrinkage or expansion in foundations, walls, floors, or ceilings.</a:t>
            </a:r>
          </a:p>
          <a:p>
            <a:r>
              <a:rPr lang="en-US" dirty="0"/>
              <a:t>•	Losses from wear and tear, inherent defect, deterioration, vermin or termites, corrosion, and all other loses of a degenerative nature.</a:t>
            </a:r>
          </a:p>
          <a:p>
            <a:r>
              <a:rPr lang="en-US" dirty="0"/>
              <a:t>•	Losses caused by neglect to use all reasonable means to save covered property at and after the time of loss.</a:t>
            </a:r>
          </a:p>
          <a:p>
            <a:pPr lvl="1"/>
            <a:endParaRPr lang="en-US" dirty="0" smtClean="0"/>
          </a:p>
          <a:p>
            <a:pPr lvl="1"/>
            <a:endParaRPr lang="en-US" dirty="0"/>
          </a:p>
          <a:p>
            <a:pPr lvl="2"/>
            <a:r>
              <a:rPr lang="en-US" dirty="0"/>
              <a:t>	The above are some examples of exclusions, other exclusions outlined in coverage certificate may apply.</a:t>
            </a:r>
          </a:p>
          <a:p>
            <a:endParaRPr lang="en-US" dirty="0"/>
          </a:p>
        </p:txBody>
      </p:sp>
    </p:spTree>
    <p:extLst>
      <p:ext uri="{BB962C8B-B14F-4D97-AF65-F5344CB8AC3E}">
        <p14:creationId xmlns:p14="http://schemas.microsoft.com/office/powerpoint/2010/main" val="1022614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TotalTime>
  <Words>173</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PowerPoint Presentation</vt:lpstr>
      <vt:lpstr>PROPERTY  If you have a property damage loss, take whatever means are necessary to protect the property from further damage.  If contents are involved, separate the damaged articles from the undamaged.  If buildings are open to the elements, arrange for temporary protection.  You will be reimbursed for this expense.  CONTACT CATHOLIC MUTUAL (KEVIN MALONEY 304-230-5640 or 304-280-4356) AS SOON AS POSSIBLE. </vt:lpstr>
      <vt:lpstr>PERILS</vt:lpstr>
      <vt:lpstr>DEDUCTIBLE </vt:lpstr>
      <vt:lpstr>PROPERTY EXCLUSIONS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Maloney</dc:creator>
  <cp:lastModifiedBy>Kevin Maloney</cp:lastModifiedBy>
  <cp:revision>2</cp:revision>
  <dcterms:created xsi:type="dcterms:W3CDTF">2017-10-02T12:16:08Z</dcterms:created>
  <dcterms:modified xsi:type="dcterms:W3CDTF">2017-10-02T12:28:43Z</dcterms:modified>
</cp:coreProperties>
</file>